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5"/>
  </p:sldMasterIdLst>
  <p:notesMasterIdLst>
    <p:notesMasterId r:id="rId23"/>
  </p:notesMasterIdLst>
  <p:handoutMasterIdLst>
    <p:handoutMasterId r:id="rId24"/>
  </p:handoutMasterIdLst>
  <p:sldIdLst>
    <p:sldId id="256" r:id="rId6"/>
    <p:sldId id="257" r:id="rId7"/>
    <p:sldId id="259" r:id="rId8"/>
    <p:sldId id="258" r:id="rId9"/>
    <p:sldId id="260" r:id="rId10"/>
    <p:sldId id="261" r:id="rId11"/>
    <p:sldId id="264" r:id="rId12"/>
    <p:sldId id="263" r:id="rId13"/>
    <p:sldId id="265" r:id="rId14"/>
    <p:sldId id="266" r:id="rId15"/>
    <p:sldId id="267" r:id="rId16"/>
    <p:sldId id="268" r:id="rId17"/>
    <p:sldId id="269" r:id="rId18"/>
    <p:sldId id="271" r:id="rId19"/>
    <p:sldId id="270" r:id="rId20"/>
    <p:sldId id="272" r:id="rId21"/>
    <p:sldId id="273" r:id="rId2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Jeff" initials="BRJ" lastIdx="2" clrIdx="0"/>
  <p:cmAuthor id="1" name="eploof" initials="ehp" lastIdx="68" clrIdx="1"/>
  <p:cmAuthor id="2" name="Stuart Waldron" initials="IH" lastIdx="0" clrIdx="2"/>
  <p:cmAuthor id="3" name="Stuart Waldron" initials="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FF66"/>
    <a:srgbClr val="FFC000"/>
    <a:srgbClr val="CCECFF"/>
    <a:srgbClr val="99CCFF"/>
    <a:srgbClr val="CCFF99"/>
    <a:srgbClr val="95BACD"/>
    <a:srgbClr val="128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2" autoAdjust="0"/>
    <p:restoredTop sz="97140" autoAdjust="0"/>
  </p:normalViewPr>
  <p:slideViewPr>
    <p:cSldViewPr snapToGrid="0">
      <p:cViewPr varScale="1">
        <p:scale>
          <a:sx n="114" d="100"/>
          <a:sy n="114" d="100"/>
        </p:scale>
        <p:origin x="-534" y="-96"/>
      </p:cViewPr>
      <p:guideLst>
        <p:guide orient="horz"/>
        <p:guide pos="68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-33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D30EF-8F20-0B47-8B5D-39A8BC29E860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7AEC5-6202-3E49-9724-6DF8556784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86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D36E-1E02-F241-9611-1F1D9EAAD326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86E7-EDAB-724E-B5AE-1BDD6B8AC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68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1440000"/>
            <a:ext cx="11037125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900000" y="3600000"/>
            <a:ext cx="11037125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5" y="1440000"/>
            <a:ext cx="11157425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800" y="1440000"/>
            <a:ext cx="55605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8663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2796212"/>
            <a:ext cx="11037125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990" y="2540000"/>
            <a:ext cx="9276208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358542" y="451555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846" y="4524558"/>
            <a:ext cx="4710991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74" y="336000"/>
            <a:ext cx="11160000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75" y="1440000"/>
            <a:ext cx="11157425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88" y="6559369"/>
            <a:ext cx="130304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8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Operating System Lab-in-a-Box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Multiprogramming</a:t>
            </a:r>
          </a:p>
          <a:p>
            <a:pPr lvl="1"/>
            <a:r>
              <a:rPr lang="en-GB" dirty="0" smtClean="0"/>
              <a:t>Multiprogramming shorten the time that CPU is blocked by I/O thus better utilisation</a:t>
            </a:r>
          </a:p>
          <a:p>
            <a:pPr lvl="1"/>
            <a:r>
              <a:rPr lang="en-GB" dirty="0" smtClean="0"/>
              <a:t>OS have to be more sophisticated in terms of handling memory for various tasks and schedule the next task once CPU is blocked by I/O</a:t>
            </a:r>
          </a:p>
          <a:p>
            <a:pPr lvl="1"/>
            <a:r>
              <a:rPr lang="en-GB" dirty="0" smtClean="0"/>
              <a:t>The very essentials of OS</a:t>
            </a:r>
          </a:p>
          <a:p>
            <a:pPr lvl="1"/>
            <a:r>
              <a:rPr lang="en-GB" dirty="0" smtClean="0"/>
              <a:t>Burroughs MCP – 1963</a:t>
            </a:r>
          </a:p>
          <a:p>
            <a:pPr lvl="1"/>
            <a:r>
              <a:rPr lang="en-GB" dirty="0" smtClean="0"/>
              <a:t>IBM’s System/360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Time sharing system</a:t>
            </a:r>
            <a:endParaRPr lang="en-GB" dirty="0"/>
          </a:p>
          <a:p>
            <a:pPr lvl="1"/>
            <a:r>
              <a:rPr lang="en-GB" dirty="0" smtClean="0"/>
              <a:t>Users would like to interact with the computer as well</a:t>
            </a:r>
          </a:p>
          <a:p>
            <a:pPr lvl="1"/>
            <a:r>
              <a:rPr lang="en-GB" dirty="0" smtClean="0"/>
              <a:t>Interactive terminal access: time slices for users</a:t>
            </a:r>
          </a:p>
          <a:p>
            <a:pPr lvl="1"/>
            <a:endParaRPr lang="en-GB" dirty="0"/>
          </a:p>
          <a:p>
            <a:r>
              <a:rPr lang="en-GB" dirty="0" smtClean="0"/>
              <a:t>OS and Personal Computer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did </a:t>
            </a:r>
            <a:r>
              <a:rPr lang="en-GB" dirty="0" smtClean="0"/>
              <a:t>the OS </a:t>
            </a:r>
            <a:r>
              <a:rPr lang="en-GB" dirty="0"/>
              <a:t>come into 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24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8419173" cy="4680000"/>
          </a:xfrm>
        </p:spPr>
        <p:txBody>
          <a:bodyPr/>
          <a:lstStyle/>
          <a:p>
            <a:endParaRPr lang="en-US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OS Does the Plumbing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33947" y="965297"/>
            <a:ext cx="6614141" cy="5307103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265113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400" b="0" i="0" kern="1200">
                <a:solidFill>
                  <a:schemeClr val="tx1"/>
                </a:solidFill>
                <a:effectLst/>
                <a:latin typeface="Gill Sans MT"/>
                <a:ea typeface="+mn-ea"/>
                <a:cs typeface="Gill Sans MT"/>
              </a:defRPr>
            </a:lvl1pPr>
            <a:lvl2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2pPr>
            <a:lvl3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3pPr>
            <a:lvl4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4pPr>
            <a:lvl5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/>
              <a:t>OS provides an </a:t>
            </a:r>
            <a:r>
              <a:rPr lang="en-GB" dirty="0" smtClean="0">
                <a:solidFill>
                  <a:srgbClr val="FF0000"/>
                </a:solidFill>
              </a:rPr>
              <a:t>abstraction</a:t>
            </a:r>
            <a:r>
              <a:rPr lang="en-GB" dirty="0" smtClean="0"/>
              <a:t> of the messy hardware</a:t>
            </a:r>
          </a:p>
          <a:p>
            <a:pPr lvl="1" defTabSz="914400"/>
            <a:r>
              <a:rPr lang="en-GB" dirty="0" smtClean="0"/>
              <a:t>Hardware is detailed and specific</a:t>
            </a:r>
          </a:p>
          <a:p>
            <a:pPr lvl="1" defTabSz="914400"/>
            <a:r>
              <a:rPr lang="en-GB" dirty="0" smtClean="0"/>
              <a:t>Manipulating hardware requires not only programming knowledge, but also the understanding of the hardware</a:t>
            </a:r>
          </a:p>
          <a:p>
            <a:pPr lvl="1" defTabSz="914400"/>
            <a:r>
              <a:rPr lang="en-GB" dirty="0" smtClean="0"/>
              <a:t>User/Programmer does not have to care about the “pipes”, simply turn on and off the “tap”</a:t>
            </a:r>
          </a:p>
          <a:p>
            <a:pPr lvl="1" defTabSz="914400"/>
            <a:r>
              <a:rPr lang="en-GB" dirty="0" smtClean="0"/>
              <a:t>More productive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088" y="965297"/>
            <a:ext cx="3765996" cy="469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03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 Example: Writing to Disk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81546" y="1439999"/>
            <a:ext cx="6330315" cy="4834965"/>
          </a:xfrm>
        </p:spPr>
        <p:txBody>
          <a:bodyPr/>
          <a:lstStyle/>
          <a:p>
            <a:r>
              <a:rPr lang="en-GB" dirty="0" smtClean="0"/>
              <a:t>Data from memory to the device buffer</a:t>
            </a:r>
          </a:p>
          <a:p>
            <a:pPr lvl="1"/>
            <a:r>
              <a:rPr lang="en-GB" dirty="0" smtClean="0"/>
              <a:t>Writing to a disk usually slower than reading from memory</a:t>
            </a:r>
            <a:endParaRPr lang="en-US" dirty="0" smtClean="0"/>
          </a:p>
          <a:p>
            <a:pPr lvl="1"/>
            <a:r>
              <a:rPr lang="en-GB" i="1" dirty="0" smtClean="0"/>
              <a:t>Read(</a:t>
            </a:r>
            <a:r>
              <a:rPr lang="en-GB" i="1" dirty="0" err="1" smtClean="0"/>
              <a:t>DataMemAddr</a:t>
            </a:r>
            <a:r>
              <a:rPr lang="en-GB" i="1" dirty="0" smtClean="0"/>
              <a:t>, Size, </a:t>
            </a:r>
            <a:r>
              <a:rPr lang="en-GB" i="1" dirty="0" err="1" smtClean="0"/>
              <a:t>DeviceId</a:t>
            </a:r>
            <a:r>
              <a:rPr lang="en-GB" i="1" dirty="0" smtClean="0"/>
              <a:t>);</a:t>
            </a:r>
          </a:p>
          <a:p>
            <a:r>
              <a:rPr lang="en-GB" dirty="0" smtClean="0"/>
              <a:t>Move the read/write head to the right area, identify the platter, track</a:t>
            </a:r>
          </a:p>
          <a:p>
            <a:pPr lvl="1"/>
            <a:r>
              <a:rPr lang="en-GB" dirty="0" smtClean="0"/>
              <a:t>How does a disk work?</a:t>
            </a:r>
          </a:p>
          <a:p>
            <a:pPr lvl="1"/>
            <a:r>
              <a:rPr lang="en-GB" i="1" dirty="0" smtClean="0"/>
              <a:t>Locate(</a:t>
            </a:r>
            <a:r>
              <a:rPr lang="en-GB" i="1" dirty="0" err="1" smtClean="0"/>
              <a:t>DeviceId</a:t>
            </a:r>
            <a:r>
              <a:rPr lang="en-GB" i="1" dirty="0" smtClean="0"/>
              <a:t>, </a:t>
            </a:r>
            <a:r>
              <a:rPr lang="en-GB" i="1" dirty="0" err="1" smtClean="0"/>
              <a:t>PlatterId</a:t>
            </a:r>
            <a:r>
              <a:rPr lang="en-GB" i="1" dirty="0" smtClean="0"/>
              <a:t>, </a:t>
            </a:r>
            <a:r>
              <a:rPr lang="en-GB" i="1" dirty="0" err="1" smtClean="0"/>
              <a:t>TrackId</a:t>
            </a:r>
            <a:r>
              <a:rPr lang="en-GB" i="1" dirty="0" smtClean="0"/>
              <a:t>);</a:t>
            </a:r>
          </a:p>
          <a:p>
            <a:r>
              <a:rPr lang="en-GB" dirty="0" smtClean="0"/>
              <a:t>Finally write to the track cluster</a:t>
            </a:r>
          </a:p>
          <a:p>
            <a:pPr lvl="1"/>
            <a:r>
              <a:rPr lang="en-GB" i="1" dirty="0" smtClean="0"/>
              <a:t>Write(</a:t>
            </a:r>
            <a:r>
              <a:rPr lang="en-GB" i="1" dirty="0" err="1" smtClean="0"/>
              <a:t>DeviceId</a:t>
            </a:r>
            <a:r>
              <a:rPr lang="en-GB" i="1" dirty="0" smtClean="0"/>
              <a:t>, Cluster);</a:t>
            </a:r>
          </a:p>
          <a:p>
            <a:pPr lvl="1"/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558" y="1082842"/>
            <a:ext cx="5175458" cy="445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11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39999"/>
            <a:ext cx="11155753" cy="4885299"/>
          </a:xfrm>
        </p:spPr>
        <p:txBody>
          <a:bodyPr/>
          <a:lstStyle/>
          <a:p>
            <a:r>
              <a:rPr lang="en-GB" dirty="0" smtClean="0"/>
              <a:t>OS offer </a:t>
            </a:r>
            <a:r>
              <a:rPr lang="en-GB" dirty="0"/>
              <a:t>a simplified </a:t>
            </a:r>
            <a:r>
              <a:rPr lang="en-GB" i="1" dirty="0"/>
              <a:t>Write</a:t>
            </a:r>
            <a:r>
              <a:rPr lang="en-GB" dirty="0"/>
              <a:t> function that encapsulates the above three </a:t>
            </a:r>
            <a:r>
              <a:rPr lang="en-GB" dirty="0" smtClean="0"/>
              <a:t>commands</a:t>
            </a:r>
          </a:p>
          <a:p>
            <a:r>
              <a:rPr lang="en-GB" dirty="0" smtClean="0"/>
              <a:t>Also, a logical address instead of the physical address is provided</a:t>
            </a:r>
          </a:p>
          <a:p>
            <a:pPr lvl="1"/>
            <a:r>
              <a:rPr lang="en-GB" i="1" dirty="0" smtClean="0"/>
              <a:t>Write(</a:t>
            </a:r>
            <a:r>
              <a:rPr lang="en-GB" i="1" dirty="0" err="1" smtClean="0"/>
              <a:t>DataMemAddr</a:t>
            </a:r>
            <a:r>
              <a:rPr lang="en-GB" i="1" dirty="0" smtClean="0"/>
              <a:t>, Size, </a:t>
            </a:r>
            <a:r>
              <a:rPr lang="en-GB" i="1" dirty="0" err="1" smtClean="0"/>
              <a:t>DeviceId</a:t>
            </a:r>
            <a:r>
              <a:rPr lang="en-GB" i="1" dirty="0"/>
              <a:t>, </a:t>
            </a:r>
            <a:r>
              <a:rPr lang="en-GB" i="1" dirty="0" err="1" smtClean="0">
                <a:solidFill>
                  <a:srgbClr val="FF0000"/>
                </a:solidFill>
              </a:rPr>
              <a:t>LogAddr</a:t>
            </a:r>
            <a:r>
              <a:rPr lang="en-GB" i="1" dirty="0" smtClean="0"/>
              <a:t>);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dirty="0" smtClean="0"/>
              <a:t>An even more abstracted function is common</a:t>
            </a:r>
          </a:p>
          <a:p>
            <a:pPr lvl="1"/>
            <a:r>
              <a:rPr lang="en-GB" dirty="0" smtClean="0"/>
              <a:t>Treat memory and the disk as the same file storage</a:t>
            </a:r>
          </a:p>
          <a:p>
            <a:pPr lvl="1"/>
            <a:r>
              <a:rPr lang="en-GB" dirty="0" smtClean="0"/>
              <a:t>A unified file identification </a:t>
            </a:r>
            <a:r>
              <a:rPr lang="en-GB" dirty="0" err="1" smtClean="0"/>
              <a:t>FileId</a:t>
            </a:r>
            <a:endParaRPr lang="en-GB" dirty="0" smtClean="0"/>
          </a:p>
          <a:p>
            <a:pPr lvl="1"/>
            <a:r>
              <a:rPr lang="en-GB" dirty="0" smtClean="0"/>
              <a:t>And then use a library such as C </a:t>
            </a:r>
            <a:r>
              <a:rPr lang="en-GB" dirty="0" err="1" smtClean="0"/>
              <a:t>stdio</a:t>
            </a:r>
            <a:endParaRPr lang="en-GB" dirty="0" smtClean="0"/>
          </a:p>
          <a:p>
            <a:pPr lvl="1"/>
            <a:r>
              <a:rPr lang="en-GB" dirty="0" smtClean="0"/>
              <a:t>Write an integer variable, datum, onto the disk at an implicit offset from the beginning of the file</a:t>
            </a:r>
          </a:p>
          <a:p>
            <a:pPr lvl="1"/>
            <a:r>
              <a:rPr lang="en-GB" i="1" dirty="0" err="1" smtClean="0">
                <a:solidFill>
                  <a:srgbClr val="FF0000"/>
                </a:solidFill>
              </a:rPr>
              <a:t>fprintf</a:t>
            </a:r>
            <a:r>
              <a:rPr lang="en-GB" i="1" dirty="0" smtClean="0"/>
              <a:t>(</a:t>
            </a:r>
            <a:r>
              <a:rPr lang="en-GB" i="1" dirty="0" err="1" smtClean="0">
                <a:solidFill>
                  <a:srgbClr val="FF0000"/>
                </a:solidFill>
              </a:rPr>
              <a:t>FileId</a:t>
            </a:r>
            <a:r>
              <a:rPr lang="en-GB" i="1" dirty="0" smtClean="0"/>
              <a:t>, “%d”, datum);</a:t>
            </a:r>
            <a:endParaRPr lang="en-GB" i="1" dirty="0"/>
          </a:p>
          <a:p>
            <a:pPr lvl="1"/>
            <a:r>
              <a:rPr lang="en-GB" dirty="0" smtClean="0"/>
              <a:t>“Everything is a file” philosophy (Unix)</a:t>
            </a:r>
          </a:p>
          <a:p>
            <a:pPr marL="538162" lvl="1" indent="0">
              <a:buNone/>
            </a:pPr>
            <a:endParaRPr lang="en-GB" dirty="0"/>
          </a:p>
          <a:p>
            <a:endParaRPr lang="en-GB" i="1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 Example: Writing to </a:t>
            </a:r>
            <a:r>
              <a:rPr lang="en-GB" dirty="0" smtClean="0"/>
              <a:t>Disk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17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39999"/>
            <a:ext cx="11233126" cy="5357615"/>
          </a:xfrm>
        </p:spPr>
        <p:txBody>
          <a:bodyPr/>
          <a:lstStyle/>
          <a:p>
            <a:r>
              <a:rPr lang="en-GB" dirty="0" smtClean="0"/>
              <a:t>User’s view: copy, paste, send, save…</a:t>
            </a:r>
          </a:p>
          <a:p>
            <a:r>
              <a:rPr lang="en-GB" dirty="0" smtClean="0"/>
              <a:t>Application developer’s view: </a:t>
            </a:r>
            <a:r>
              <a:rPr lang="en-GB" dirty="0" err="1" smtClean="0"/>
              <a:t>malloc</a:t>
            </a:r>
            <a:r>
              <a:rPr lang="en-GB" dirty="0" smtClean="0"/>
              <a:t>(), fork(), open()…</a:t>
            </a:r>
          </a:p>
          <a:p>
            <a:r>
              <a:rPr lang="en-GB" dirty="0" smtClean="0"/>
              <a:t>OS programmer’s view: read-disk, start-printer, track-mouse…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“</a:t>
            </a:r>
            <a:r>
              <a:rPr lang="en-GB" dirty="0"/>
              <a:t>All problems in computer science can be solved by another level of abstraction”</a:t>
            </a:r>
          </a:p>
          <a:p>
            <a:r>
              <a:rPr lang="en-GB" dirty="0"/>
              <a:t>OS provides an abstract programming environment in which specific applications can be further developed to leverage the hardware</a:t>
            </a:r>
          </a:p>
          <a:p>
            <a:r>
              <a:rPr lang="en-GB" dirty="0"/>
              <a:t>The lowest level of </a:t>
            </a:r>
            <a:r>
              <a:rPr lang="en-GB" dirty="0" smtClean="0"/>
              <a:t>abstraction – an abstraction for hardware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More examples</a:t>
            </a:r>
            <a:endParaRPr lang="en-US" dirty="0"/>
          </a:p>
        </p:txBody>
      </p:sp>
      <p:pic>
        <p:nvPicPr>
          <p:cNvPr id="7170" name="Picture 2" descr="C:\Users\rangua01\Desktop\copy-p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83" y="2876931"/>
            <a:ext cx="2646720" cy="157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7750" y="4501697"/>
            <a:ext cx="9385540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User applications              – service request –                      OS                       – </a:t>
            </a:r>
            <a:r>
              <a:rPr lang="en-GB" sz="1400" dirty="0"/>
              <a:t>hardware </a:t>
            </a:r>
            <a:r>
              <a:rPr lang="en-GB" sz="1400" dirty="0" smtClean="0"/>
              <a:t>instructions –               hardware</a:t>
            </a:r>
            <a:endParaRPr lang="en-US" sz="1400" dirty="0" smtClean="0"/>
          </a:p>
        </p:txBody>
      </p:sp>
      <p:pic>
        <p:nvPicPr>
          <p:cNvPr id="2050" name="Picture 2" descr="C:\Users\rangua01\Desktop\Kernel-pani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2" t="13538" r="19218" b="20095"/>
          <a:stretch/>
        </p:blipFill>
        <p:spPr bwMode="auto">
          <a:xfrm>
            <a:off x="4453171" y="2852913"/>
            <a:ext cx="2111531" cy="159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angua01\AppData\Local\Microsoft\Windows\Temporary Internet Files\Content.IE5\E1X91P2X\MP900382849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690" y="2813567"/>
            <a:ext cx="1828800" cy="163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03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7" y="1439999"/>
            <a:ext cx="6635246" cy="4848657"/>
          </a:xfrm>
        </p:spPr>
        <p:txBody>
          <a:bodyPr/>
          <a:lstStyle/>
          <a:p>
            <a:r>
              <a:rPr lang="en-GB" dirty="0" smtClean="0"/>
              <a:t>OS also plays the role of </a:t>
            </a:r>
            <a:r>
              <a:rPr lang="en-GB" dirty="0" smtClean="0">
                <a:solidFill>
                  <a:srgbClr val="FF0000"/>
                </a:solidFill>
              </a:rPr>
              <a:t>resource manager</a:t>
            </a:r>
          </a:p>
          <a:p>
            <a:pPr lvl="1"/>
            <a:r>
              <a:rPr lang="en-GB" dirty="0" smtClean="0"/>
              <a:t>Process management</a:t>
            </a:r>
          </a:p>
          <a:p>
            <a:pPr lvl="1"/>
            <a:r>
              <a:rPr lang="en-GB" dirty="0" smtClean="0"/>
              <a:t>Memory management</a:t>
            </a:r>
            <a:endParaRPr lang="en-GB" dirty="0"/>
          </a:p>
          <a:p>
            <a:r>
              <a:rPr lang="en-GB" dirty="0" smtClean="0"/>
              <a:t>Always limited hardware resources</a:t>
            </a:r>
          </a:p>
          <a:p>
            <a:r>
              <a:rPr lang="en-GB" dirty="0" smtClean="0"/>
              <a:t>How to leverage and optimise the use of hardware</a:t>
            </a:r>
          </a:p>
          <a:p>
            <a:r>
              <a:rPr lang="en-GB" dirty="0" smtClean="0"/>
              <a:t>Time-multiplexing and space-multiplexing</a:t>
            </a:r>
          </a:p>
          <a:p>
            <a:pPr marL="265113" lvl="1"/>
            <a:r>
              <a:rPr lang="en-GB" sz="2400" dirty="0" smtClean="0"/>
              <a:t>Control </a:t>
            </a:r>
            <a:r>
              <a:rPr lang="en-GB" sz="2400" dirty="0"/>
              <a:t>the execution of user applications and I/O devices to avoid errors and misuses</a:t>
            </a:r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OS Resource Management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792" y="1396737"/>
            <a:ext cx="4833069" cy="386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0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OS is a traditional computer science topic yet very dynamic with new challenges</a:t>
            </a:r>
          </a:p>
          <a:p>
            <a:pPr lvl="1"/>
            <a:r>
              <a:rPr lang="en-GB" dirty="0" smtClean="0"/>
              <a:t>Post-PC devices and their OS: iOS vs Android</a:t>
            </a:r>
          </a:p>
          <a:p>
            <a:pPr lvl="1"/>
            <a:r>
              <a:rPr lang="en-GB" dirty="0" smtClean="0"/>
              <a:t>Concurrency and parallelism</a:t>
            </a:r>
          </a:p>
          <a:p>
            <a:pPr lvl="1"/>
            <a:r>
              <a:rPr lang="en-GB" dirty="0" smtClean="0"/>
              <a:t>Distributed computing and cloud computing</a:t>
            </a:r>
          </a:p>
          <a:p>
            <a:pPr lvl="1"/>
            <a:r>
              <a:rPr lang="en-GB" dirty="0" smtClean="0"/>
              <a:t>Real time operating system, embedded system</a:t>
            </a:r>
          </a:p>
          <a:p>
            <a:pPr lvl="1"/>
            <a:r>
              <a:rPr lang="en-GB" dirty="0" smtClean="0"/>
              <a:t>Security and reliability</a:t>
            </a:r>
          </a:p>
          <a:p>
            <a:pPr lvl="1"/>
            <a:r>
              <a:rPr lang="en-GB" dirty="0" smtClean="0"/>
              <a:t>Scalability: How to build the next generation of OS? (90’s: below 10 million SLOC, Windows XP 45 million SLOC)</a:t>
            </a:r>
          </a:p>
          <a:p>
            <a:pPr lvl="1"/>
            <a:r>
              <a:rPr lang="en-GB" dirty="0" smtClean="0"/>
              <a:t>OS for bio-computers, quantum computers? (Abstraction and resource management needed)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Dynamic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7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OS overview</a:t>
            </a:r>
          </a:p>
          <a:p>
            <a:pPr lvl="1"/>
            <a:r>
              <a:rPr lang="en-GB" dirty="0" smtClean="0"/>
              <a:t>Basic components</a:t>
            </a:r>
          </a:p>
          <a:p>
            <a:pPr lvl="1"/>
            <a:r>
              <a:rPr lang="en-GB" smtClean="0"/>
              <a:t>OS structures</a:t>
            </a:r>
            <a:endParaRPr lang="en-GB" dirty="0" smtClean="0"/>
          </a:p>
          <a:p>
            <a:pPr lvl="1"/>
            <a:r>
              <a:rPr lang="en-GB" dirty="0" smtClean="0"/>
              <a:t>Types of OS</a:t>
            </a:r>
          </a:p>
          <a:p>
            <a:r>
              <a:rPr lang="en-GB" dirty="0" smtClean="0"/>
              <a:t>RTOS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8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Around 13 lectures</a:t>
            </a:r>
          </a:p>
          <a:p>
            <a:r>
              <a:rPr lang="en-GB" dirty="0" smtClean="0"/>
              <a:t>Covers some of the most important aspects of operating systems</a:t>
            </a:r>
          </a:p>
          <a:p>
            <a:r>
              <a:rPr lang="en-GB" dirty="0" smtClean="0"/>
              <a:t>Particular emphasis on embedded systems and RTOS</a:t>
            </a:r>
          </a:p>
          <a:p>
            <a:r>
              <a:rPr lang="en-GB" dirty="0" smtClean="0"/>
              <a:t>Illustrate details using RTOS examples</a:t>
            </a:r>
          </a:p>
          <a:p>
            <a:r>
              <a:rPr lang="en-GB" dirty="0" smtClean="0"/>
              <a:t>Labs and assignments are intended to help you understand both the concepts and implementation of OS components</a:t>
            </a:r>
          </a:p>
          <a:p>
            <a:pPr lvl="0"/>
            <a:r>
              <a:rPr lang="en-GB" dirty="0"/>
              <a:t>Hands on experience in developing multithreaded applications </a:t>
            </a:r>
            <a:r>
              <a:rPr lang="en-GB" dirty="0" smtClean="0"/>
              <a:t>on a </a:t>
            </a:r>
            <a:r>
              <a:rPr lang="en-GB" dirty="0"/>
              <a:t>RTOS</a:t>
            </a:r>
            <a:endParaRPr lang="en-US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Course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5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Course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7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11524526" cy="4680000"/>
          </a:xfrm>
        </p:spPr>
        <p:txBody>
          <a:bodyPr/>
          <a:lstStyle/>
          <a:p>
            <a:r>
              <a:rPr lang="en-GB" dirty="0" smtClean="0"/>
              <a:t>The Abacus</a:t>
            </a:r>
          </a:p>
          <a:p>
            <a:pPr lvl="1"/>
            <a:r>
              <a:rPr lang="en-GB" dirty="0" smtClean="0"/>
              <a:t>Ancient tools, widely used in various regions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Logarithms</a:t>
            </a:r>
          </a:p>
          <a:p>
            <a:pPr lvl="1"/>
            <a:r>
              <a:rPr lang="en-GB" dirty="0" smtClean="0"/>
              <a:t>John Napier and Napier’s Bones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US" dirty="0" smtClean="0"/>
              <a:t>Pascal’s calculator: the </a:t>
            </a:r>
            <a:r>
              <a:rPr lang="en-US" dirty="0" err="1" smtClean="0"/>
              <a:t>Pascaline</a:t>
            </a:r>
            <a:r>
              <a:rPr lang="en-US" dirty="0" smtClean="0"/>
              <a:t> in 1642</a:t>
            </a:r>
          </a:p>
          <a:p>
            <a:pPr lvl="1"/>
            <a:r>
              <a:rPr lang="en-GB" dirty="0" smtClean="0"/>
              <a:t>Mechanical digital calculator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Brief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72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4593793" cy="4680000"/>
          </a:xfrm>
        </p:spPr>
        <p:txBody>
          <a:bodyPr/>
          <a:lstStyle/>
          <a:p>
            <a:r>
              <a:rPr lang="en-GB" dirty="0" smtClean="0"/>
              <a:t>Difference and Analytical Engines</a:t>
            </a:r>
          </a:p>
          <a:p>
            <a:pPr lvl="1"/>
            <a:r>
              <a:rPr lang="en-GB" dirty="0" smtClean="0"/>
              <a:t>Charles Babbage</a:t>
            </a:r>
          </a:p>
          <a:p>
            <a:pPr lvl="1"/>
            <a:r>
              <a:rPr lang="en-GB" dirty="0" smtClean="0"/>
              <a:t>Ada Lovelace</a:t>
            </a:r>
          </a:p>
          <a:p>
            <a:pPr lvl="1"/>
            <a:r>
              <a:rPr lang="en-GB" dirty="0" smtClean="0"/>
              <a:t>Never built </a:t>
            </a:r>
          </a:p>
          <a:p>
            <a:pPr lvl="1"/>
            <a:r>
              <a:rPr lang="en-GB" dirty="0" smtClean="0"/>
              <a:t>Turing completeness machine</a:t>
            </a:r>
          </a:p>
          <a:p>
            <a:pPr lvl="1"/>
            <a:r>
              <a:rPr lang="en-GB" dirty="0" smtClean="0"/>
              <a:t>A precursor for modern computers in some sense</a:t>
            </a:r>
          </a:p>
          <a:p>
            <a:r>
              <a:rPr lang="en-GB" dirty="0" smtClean="0"/>
              <a:t>Punched Card Machinery - 1890</a:t>
            </a:r>
          </a:p>
          <a:p>
            <a:r>
              <a:rPr lang="en-GB" dirty="0" smtClean="0"/>
              <a:t>Vacuum Tubes – 1905</a:t>
            </a:r>
          </a:p>
          <a:p>
            <a:r>
              <a:rPr lang="en-GB" dirty="0" smtClean="0"/>
              <a:t>Relay Calculators – 1935</a:t>
            </a:r>
          </a:p>
          <a:p>
            <a:r>
              <a:rPr lang="en-GB" dirty="0" smtClean="0"/>
              <a:t>Z3 – 1941</a:t>
            </a:r>
          </a:p>
          <a:p>
            <a:r>
              <a:rPr lang="en-GB" dirty="0" smtClean="0"/>
              <a:t>Colossus -1943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Brief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03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6707819" cy="4680000"/>
          </a:xfrm>
        </p:spPr>
        <p:txBody>
          <a:bodyPr/>
          <a:lstStyle/>
          <a:p>
            <a:r>
              <a:rPr lang="en-GB" dirty="0" smtClean="0"/>
              <a:t>Turing Machine</a:t>
            </a:r>
          </a:p>
          <a:p>
            <a:pPr lvl="1"/>
            <a:r>
              <a:rPr lang="en-GB" dirty="0" smtClean="0"/>
              <a:t>On </a:t>
            </a:r>
            <a:r>
              <a:rPr lang="en-GB" dirty="0"/>
              <a:t>computable numbers, with an application to the </a:t>
            </a:r>
            <a:r>
              <a:rPr lang="en-GB" dirty="0" err="1" smtClean="0"/>
              <a:t>Entscheidungsproblem</a:t>
            </a:r>
            <a:r>
              <a:rPr lang="en-GB" dirty="0" smtClean="0"/>
              <a:t>  – 1936</a:t>
            </a:r>
          </a:p>
          <a:p>
            <a:pPr lvl="1"/>
            <a:r>
              <a:rPr lang="en-GB" dirty="0" smtClean="0"/>
              <a:t>Intelligent machinery – 1948</a:t>
            </a:r>
          </a:p>
          <a:p>
            <a:pPr lvl="1"/>
            <a:r>
              <a:rPr lang="en-GB" dirty="0" smtClean="0"/>
              <a:t>Model design of CPU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Preliminary Discussion of the Logical Design of an Electronic Computing Instrument - 1947</a:t>
            </a:r>
          </a:p>
          <a:p>
            <a:pPr lvl="1"/>
            <a:r>
              <a:rPr lang="en-GB" dirty="0" smtClean="0"/>
              <a:t>Arthur Burks, Herman </a:t>
            </a:r>
            <a:r>
              <a:rPr lang="en-GB" dirty="0" err="1" smtClean="0"/>
              <a:t>Goldstine</a:t>
            </a:r>
            <a:r>
              <a:rPr lang="en-GB" dirty="0" smtClean="0"/>
              <a:t>, John von Neumann</a:t>
            </a:r>
          </a:p>
          <a:p>
            <a:pPr lvl="1"/>
            <a:r>
              <a:rPr lang="en-GB" dirty="0" smtClean="0"/>
              <a:t>Stored-program computer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Brief History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234" y="4256121"/>
            <a:ext cx="4538444" cy="1271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39234" y="5527945"/>
            <a:ext cx="4538444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Looks familiar?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78308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Brief History</a:t>
            </a:r>
            <a:endParaRPr lang="en-US" dirty="0"/>
          </a:p>
        </p:txBody>
      </p:sp>
      <p:sp>
        <p:nvSpPr>
          <p:cNvPr id="14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11155753" cy="4680000"/>
          </a:xfrm>
        </p:spPr>
        <p:txBody>
          <a:bodyPr/>
          <a:lstStyle/>
          <a:p>
            <a:r>
              <a:rPr lang="en-GB" dirty="0" smtClean="0"/>
              <a:t>Von Neumann Architecture</a:t>
            </a:r>
          </a:p>
          <a:p>
            <a:pPr lvl="1"/>
            <a:r>
              <a:rPr lang="en-GB" dirty="0" smtClean="0"/>
              <a:t>First Draft of a Report on the EDVAC – 1945</a:t>
            </a:r>
          </a:p>
          <a:p>
            <a:pPr lvl="1"/>
            <a:r>
              <a:rPr lang="en-GB" dirty="0" smtClean="0"/>
              <a:t>A standard for a modern computer</a:t>
            </a:r>
          </a:p>
          <a:p>
            <a:pPr lvl="1"/>
            <a:r>
              <a:rPr lang="en-GB" dirty="0" smtClean="0"/>
              <a:t>Both data and program are stored in the memory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defTabSz="914400"/>
            <a:r>
              <a:rPr lang="en-GB" dirty="0"/>
              <a:t>ENIAC - 1946</a:t>
            </a:r>
            <a:endParaRPr lang="en-US" dirty="0"/>
          </a:p>
          <a:p>
            <a:pPr lvl="1" defTabSz="914400"/>
            <a:r>
              <a:rPr lang="en-GB" dirty="0"/>
              <a:t>Electronic Numerical Integrator And Computer</a:t>
            </a:r>
          </a:p>
          <a:p>
            <a:pPr lvl="1" defTabSz="914400"/>
            <a:r>
              <a:rPr lang="en-GB" dirty="0"/>
              <a:t>Took weeks to program the plug board</a:t>
            </a:r>
          </a:p>
          <a:p>
            <a:pPr lvl="1" defTabSz="914400"/>
            <a:r>
              <a:rPr lang="en-GB" dirty="0"/>
              <a:t>Vacuum tubes, 150 kW</a:t>
            </a:r>
          </a:p>
          <a:p>
            <a:pPr lvl="1"/>
            <a:r>
              <a:rPr lang="en-GB" dirty="0" smtClean="0"/>
              <a:t>Decimal</a:t>
            </a:r>
          </a:p>
          <a:p>
            <a:pPr lvl="1"/>
            <a:endParaRPr 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759" y="1089217"/>
            <a:ext cx="2952649" cy="258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96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numCol="1"/>
          <a:lstStyle/>
          <a:p>
            <a:r>
              <a:rPr lang="en-GB" dirty="0" smtClean="0"/>
              <a:t>First Draft of a Report on the EDVAC</a:t>
            </a:r>
          </a:p>
          <a:p>
            <a:r>
              <a:rPr lang="en-GB" dirty="0"/>
              <a:t>Preliminary Discussion of the </a:t>
            </a:r>
            <a:r>
              <a:rPr lang="en-GB" dirty="0" smtClean="0"/>
              <a:t>Logical Design </a:t>
            </a:r>
            <a:r>
              <a:rPr lang="en-GB" dirty="0"/>
              <a:t>of an Electronic Computing Instrument </a:t>
            </a:r>
            <a:endParaRPr lang="en-GB" dirty="0" smtClean="0"/>
          </a:p>
          <a:p>
            <a:pPr lvl="4">
              <a:buFont typeface="Wingdings" panose="05000000000000000000" pitchFamily="2" charset="2"/>
              <a:buChar char="§"/>
            </a:pPr>
            <a:r>
              <a:rPr lang="en-GB" dirty="0" smtClean="0"/>
              <a:t>For the fanatics only</a:t>
            </a:r>
            <a:endParaRPr lang="en-GB" dirty="0"/>
          </a:p>
          <a:p>
            <a:pPr lvl="4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Suggested Reading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2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No OS</a:t>
            </a:r>
          </a:p>
          <a:p>
            <a:pPr lvl="1"/>
            <a:r>
              <a:rPr lang="en-GB" dirty="0" smtClean="0"/>
              <a:t>Manually transferred programs by using switches</a:t>
            </a:r>
          </a:p>
          <a:p>
            <a:pPr lvl="1"/>
            <a:r>
              <a:rPr lang="en-GB" dirty="0" smtClean="0"/>
              <a:t>Simple interface like blinking lights on a panel</a:t>
            </a:r>
          </a:p>
          <a:p>
            <a:pPr lvl="1"/>
            <a:r>
              <a:rPr lang="en-GB" dirty="0" smtClean="0"/>
              <a:t>Sign-up sheets as a scheduling tool</a:t>
            </a:r>
          </a:p>
          <a:p>
            <a:pPr lvl="1"/>
            <a:r>
              <a:rPr lang="en-GB" dirty="0" smtClean="0"/>
              <a:t>Single user had to set up everything</a:t>
            </a:r>
            <a:endParaRPr lang="en-GB" dirty="0"/>
          </a:p>
          <a:p>
            <a:r>
              <a:rPr lang="en-GB" dirty="0" smtClean="0"/>
              <a:t>Then an operator </a:t>
            </a:r>
          </a:p>
          <a:p>
            <a:pPr lvl="1"/>
            <a:r>
              <a:rPr lang="en-GB" dirty="0" smtClean="0"/>
              <a:t>Programs written in punched card</a:t>
            </a:r>
          </a:p>
          <a:p>
            <a:pPr lvl="1"/>
            <a:r>
              <a:rPr lang="en-GB" dirty="0" smtClean="0"/>
              <a:t>Operator will handle the task submitted by users and return the result to them</a:t>
            </a:r>
          </a:p>
          <a:p>
            <a:pPr lvl="1"/>
            <a:r>
              <a:rPr lang="en-GB" dirty="0" smtClean="0"/>
              <a:t>Standard card libraries </a:t>
            </a:r>
          </a:p>
          <a:p>
            <a:r>
              <a:rPr lang="en-GB" dirty="0" smtClean="0"/>
              <a:t>Early OS: </a:t>
            </a:r>
            <a:r>
              <a:rPr lang="en-GB" dirty="0"/>
              <a:t>b</a:t>
            </a:r>
            <a:r>
              <a:rPr lang="en-GB" dirty="0" smtClean="0"/>
              <a:t>atch system</a:t>
            </a:r>
          </a:p>
          <a:p>
            <a:pPr lvl="1"/>
            <a:r>
              <a:rPr lang="en-GB" dirty="0" smtClean="0"/>
              <a:t>Monitor, permanently resident in the memory</a:t>
            </a:r>
          </a:p>
          <a:p>
            <a:pPr lvl="1"/>
            <a:r>
              <a:rPr lang="en-GB" dirty="0" smtClean="0"/>
              <a:t>Handle a batch of jobs without user interaction</a:t>
            </a:r>
          </a:p>
          <a:p>
            <a:pPr lvl="1"/>
            <a:r>
              <a:rPr lang="en-GB" dirty="0" smtClean="0"/>
              <a:t>Problematic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did the OS come into 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5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PPT Template 2014 Public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A5C1BE65173D647975D08D04557E024" ma:contentTypeVersion="3" ma:contentTypeDescription="Upload an image or a photograph." ma:contentTypeScope="" ma:versionID="4e02033e9a8407b55ee482baa8e8773d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targetNamespace="http://schemas.microsoft.com/office/2006/metadata/properties" ma:root="true" ma:fieldsID="56baf7bb33d679821ced92383ddba583" ns1:_="" ns2:_="">
    <xsd:import namespace="http://schemas.microsoft.com/sharepoint/v3"/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2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  <_dlc_DocId xmlns="f2ad5090-61a8-4b8c-ab70-68f4ff4d1933">ARM-ECM-0151353</_dlc_DocId>
    <_dlc_DocIdUrl xmlns="f2ad5090-61a8-4b8c-ab70-68f4ff4d1933">
      <Url>http://teamsites.arm.com/sites/marketing/branding/_layouts/DocIdRedir.aspx?ID=ARM-ECM-0151353</Url>
      <Description>ARM-ECM-0151353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2FEA05E-38D0-44EA-8B8D-2375FC6AA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777C69-0744-4BF3-8514-FB149EBD22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6E82D6-7FB8-4D99-A7B6-3C5BB1D894B9}">
  <ds:schemaRefs>
    <ds:schemaRef ds:uri="f2ad5090-61a8-4b8c-ab70-68f4ff4d1933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C8CB23D7-89E5-42FF-A5EB-008A06AB37C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1723</TotalTime>
  <Words>872</Words>
  <Application>Microsoft Office PowerPoint</Application>
  <PresentationFormat>Custom</PresentationFormat>
  <Paragraphs>151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ARM PPT Template 2014 Public</vt:lpstr>
      <vt:lpstr>Introduction</vt:lpstr>
      <vt:lpstr>Course Overview</vt:lpstr>
      <vt:lpstr>Course Outline</vt:lpstr>
      <vt:lpstr>Brief History</vt:lpstr>
      <vt:lpstr>Brief History</vt:lpstr>
      <vt:lpstr>Brief History</vt:lpstr>
      <vt:lpstr>Brief History</vt:lpstr>
      <vt:lpstr>Suggested Reading</vt:lpstr>
      <vt:lpstr>How did the OS come into existence</vt:lpstr>
      <vt:lpstr>How did the OS come into existence</vt:lpstr>
      <vt:lpstr>OS Does the Plumbing</vt:lpstr>
      <vt:lpstr>An Example: Writing to Disk</vt:lpstr>
      <vt:lpstr>An Example: Writing to Disk</vt:lpstr>
      <vt:lpstr>More examples</vt:lpstr>
      <vt:lpstr>OS Resource Management</vt:lpstr>
      <vt:lpstr>A Dynamic Topic</vt:lpstr>
      <vt:lpstr>Next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 Guan</dc:creator>
  <cp:lastModifiedBy>Ran Guan</cp:lastModifiedBy>
  <cp:revision>53</cp:revision>
  <dcterms:created xsi:type="dcterms:W3CDTF">2014-05-28T16:14:06Z</dcterms:created>
  <dcterms:modified xsi:type="dcterms:W3CDTF">2014-08-08T11:10:10Z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0x010102005A5C1BE65173D647975D08D04557E024</vt:lpwstr>
  </property>
  <property fmtid="{D5CDD505-2E9C-101B-9397-08002B2CF9AE}" pid="3" name="_dlc_DocIdItemGuid">
    <vt:lpwstr>d0713a34-1062-48d0-aada-3b674e8d17e0</vt:lpwstr>
  </property>
  <property fmtid="{D5CDD505-2E9C-101B-9397-08002B2CF9AE}" pid="4" name="vti_description">
    <vt:lpwstr/>
  </property>
</Properties>
</file>